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81" r:id="rId3"/>
    <p:sldId id="360" r:id="rId4"/>
    <p:sldId id="361" r:id="rId5"/>
    <p:sldId id="362" r:id="rId6"/>
    <p:sldId id="363" r:id="rId7"/>
    <p:sldId id="364" r:id="rId8"/>
    <p:sldId id="365" r:id="rId9"/>
    <p:sldId id="366" r:id="rId10"/>
    <p:sldId id="367" r:id="rId11"/>
    <p:sldId id="368" r:id="rId12"/>
    <p:sldId id="369" r:id="rId13"/>
    <p:sldId id="370" r:id="rId14"/>
    <p:sldId id="371" r:id="rId15"/>
    <p:sldId id="372" r:id="rId16"/>
    <p:sldId id="373" r:id="rId17"/>
    <p:sldId id="35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9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EFF9"/>
    <a:srgbClr val="BAECF8"/>
    <a:srgbClr val="D9F5FB"/>
    <a:srgbClr val="CAF1FA"/>
    <a:srgbClr val="C2DAF0"/>
    <a:srgbClr val="D4E5F4"/>
    <a:srgbClr val="C7DDF1"/>
    <a:srgbClr val="FEEECE"/>
    <a:srgbClr val="FDE5B5"/>
    <a:srgbClr val="E6B9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78" autoAdjust="0"/>
    <p:restoredTop sz="93922" autoAdjust="0"/>
  </p:normalViewPr>
  <p:slideViewPr>
    <p:cSldViewPr snapToGrid="0">
      <p:cViewPr varScale="1">
        <p:scale>
          <a:sx n="70" d="100"/>
          <a:sy n="70" d="100"/>
        </p:scale>
        <p:origin x="1200" y="72"/>
      </p:cViewPr>
      <p:guideLst>
        <p:guide orient="horz" pos="2183"/>
        <p:guide pos="290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EB3CA-EEF2-4EC8-AFBA-724B11B55314}" type="datetimeFigureOut">
              <a:rPr lang="en-US" smtClean="0"/>
              <a:t>10/22/2021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7940F1-EE9C-44FB-8B23-7853FE6209F3}" type="slidenum">
              <a:rPr lang="en-US" smtClean="0"/>
              <a:t>‹#›</a:t>
            </a:fld>
            <a:endParaRPr lang="en-US"/>
          </a:p>
        </p:txBody>
      </p:sp>
    </p:spTree>
    <p:extLst>
      <p:ext uri="{BB962C8B-B14F-4D97-AF65-F5344CB8AC3E}">
        <p14:creationId xmlns:p14="http://schemas.microsoft.com/office/powerpoint/2010/main" val="1147047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7F51B6-8ED7-4731-9F8A-803721F11950}"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5050E-5B14-4A51-8874-D6A1FFF3ADB5}" type="slidenum">
              <a:rPr lang="en-US" smtClean="0"/>
              <a:t>‹#›</a:t>
            </a:fld>
            <a:endParaRPr lang="en-US"/>
          </a:p>
        </p:txBody>
      </p:sp>
    </p:spTree>
    <p:extLst>
      <p:ext uri="{BB962C8B-B14F-4D97-AF65-F5344CB8AC3E}">
        <p14:creationId xmlns:p14="http://schemas.microsoft.com/office/powerpoint/2010/main" val="2215789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F51B6-8ED7-4731-9F8A-803721F11950}"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5050E-5B14-4A51-8874-D6A1FFF3ADB5}" type="slidenum">
              <a:rPr lang="en-US" smtClean="0"/>
              <a:t>‹#›</a:t>
            </a:fld>
            <a:endParaRPr lang="en-US"/>
          </a:p>
        </p:txBody>
      </p:sp>
    </p:spTree>
    <p:extLst>
      <p:ext uri="{BB962C8B-B14F-4D97-AF65-F5344CB8AC3E}">
        <p14:creationId xmlns:p14="http://schemas.microsoft.com/office/powerpoint/2010/main" val="135738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F51B6-8ED7-4731-9F8A-803721F11950}"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5050E-5B14-4A51-8874-D6A1FFF3ADB5}" type="slidenum">
              <a:rPr lang="en-US" smtClean="0"/>
              <a:t>‹#›</a:t>
            </a:fld>
            <a:endParaRPr lang="en-US"/>
          </a:p>
        </p:txBody>
      </p:sp>
    </p:spTree>
    <p:extLst>
      <p:ext uri="{BB962C8B-B14F-4D97-AF65-F5344CB8AC3E}">
        <p14:creationId xmlns:p14="http://schemas.microsoft.com/office/powerpoint/2010/main" val="2301948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F51B6-8ED7-4731-9F8A-803721F11950}"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5050E-5B14-4A51-8874-D6A1FFF3ADB5}" type="slidenum">
              <a:rPr lang="en-US" smtClean="0"/>
              <a:t>‹#›</a:t>
            </a:fld>
            <a:endParaRPr lang="en-US"/>
          </a:p>
        </p:txBody>
      </p:sp>
    </p:spTree>
    <p:extLst>
      <p:ext uri="{BB962C8B-B14F-4D97-AF65-F5344CB8AC3E}">
        <p14:creationId xmlns:p14="http://schemas.microsoft.com/office/powerpoint/2010/main" val="3467373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7F51B6-8ED7-4731-9F8A-803721F11950}"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5050E-5B14-4A51-8874-D6A1FFF3ADB5}" type="slidenum">
              <a:rPr lang="en-US" smtClean="0"/>
              <a:t>‹#›</a:t>
            </a:fld>
            <a:endParaRPr lang="en-US"/>
          </a:p>
        </p:txBody>
      </p:sp>
    </p:spTree>
    <p:extLst>
      <p:ext uri="{BB962C8B-B14F-4D97-AF65-F5344CB8AC3E}">
        <p14:creationId xmlns:p14="http://schemas.microsoft.com/office/powerpoint/2010/main" val="55998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7F51B6-8ED7-4731-9F8A-803721F11950}"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5050E-5B14-4A51-8874-D6A1FFF3ADB5}" type="slidenum">
              <a:rPr lang="en-US" smtClean="0"/>
              <a:t>‹#›</a:t>
            </a:fld>
            <a:endParaRPr lang="en-US"/>
          </a:p>
        </p:txBody>
      </p:sp>
    </p:spTree>
    <p:extLst>
      <p:ext uri="{BB962C8B-B14F-4D97-AF65-F5344CB8AC3E}">
        <p14:creationId xmlns:p14="http://schemas.microsoft.com/office/powerpoint/2010/main" val="80354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7F51B6-8ED7-4731-9F8A-803721F11950}" type="datetimeFigureOut">
              <a:rPr lang="en-US" smtClean="0"/>
              <a:t>10/22/2021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65050E-5B14-4A51-8874-D6A1FFF3ADB5}" type="slidenum">
              <a:rPr lang="en-US" smtClean="0"/>
              <a:t>‹#›</a:t>
            </a:fld>
            <a:endParaRPr lang="en-US"/>
          </a:p>
        </p:txBody>
      </p:sp>
    </p:spTree>
    <p:extLst>
      <p:ext uri="{BB962C8B-B14F-4D97-AF65-F5344CB8AC3E}">
        <p14:creationId xmlns:p14="http://schemas.microsoft.com/office/powerpoint/2010/main" val="4049283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7F51B6-8ED7-4731-9F8A-803721F11950}" type="datetimeFigureOut">
              <a:rPr lang="en-US" smtClean="0"/>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65050E-5B14-4A51-8874-D6A1FFF3ADB5}" type="slidenum">
              <a:rPr lang="en-US" smtClean="0"/>
              <a:t>‹#›</a:t>
            </a:fld>
            <a:endParaRPr lang="en-US"/>
          </a:p>
        </p:txBody>
      </p:sp>
    </p:spTree>
    <p:extLst>
      <p:ext uri="{BB962C8B-B14F-4D97-AF65-F5344CB8AC3E}">
        <p14:creationId xmlns:p14="http://schemas.microsoft.com/office/powerpoint/2010/main" val="336219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F51B6-8ED7-4731-9F8A-803721F11950}" type="datetimeFigureOut">
              <a:rPr lang="en-US" smtClean="0"/>
              <a:t>10/22/2021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65050E-5B14-4A51-8874-D6A1FFF3ADB5}" type="slidenum">
              <a:rPr lang="en-US" smtClean="0"/>
              <a:t>‹#›</a:t>
            </a:fld>
            <a:endParaRPr lang="en-US"/>
          </a:p>
        </p:txBody>
      </p:sp>
    </p:spTree>
    <p:extLst>
      <p:ext uri="{BB962C8B-B14F-4D97-AF65-F5344CB8AC3E}">
        <p14:creationId xmlns:p14="http://schemas.microsoft.com/office/powerpoint/2010/main" val="393914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7F51B6-8ED7-4731-9F8A-803721F11950}"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5050E-5B14-4A51-8874-D6A1FFF3ADB5}" type="slidenum">
              <a:rPr lang="en-US" smtClean="0"/>
              <a:t>‹#›</a:t>
            </a:fld>
            <a:endParaRPr lang="en-US"/>
          </a:p>
        </p:txBody>
      </p:sp>
    </p:spTree>
    <p:extLst>
      <p:ext uri="{BB962C8B-B14F-4D97-AF65-F5344CB8AC3E}">
        <p14:creationId xmlns:p14="http://schemas.microsoft.com/office/powerpoint/2010/main" val="8558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7F51B6-8ED7-4731-9F8A-803721F11950}"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5050E-5B14-4A51-8874-D6A1FFF3ADB5}" type="slidenum">
              <a:rPr lang="en-US" smtClean="0"/>
              <a:t>‹#›</a:t>
            </a:fld>
            <a:endParaRPr lang="en-US"/>
          </a:p>
        </p:txBody>
      </p:sp>
    </p:spTree>
    <p:extLst>
      <p:ext uri="{BB962C8B-B14F-4D97-AF65-F5344CB8AC3E}">
        <p14:creationId xmlns:p14="http://schemas.microsoft.com/office/powerpoint/2010/main" val="52361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F51B6-8ED7-4731-9F8A-803721F11950}" type="datetimeFigureOut">
              <a:rPr lang="en-US" smtClean="0"/>
              <a:t>10/22/2021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5050E-5B14-4A51-8874-D6A1FFF3ADB5}" type="slidenum">
              <a:rPr lang="en-US" smtClean="0"/>
              <a:t>‹#›</a:t>
            </a:fld>
            <a:endParaRPr lang="en-US"/>
          </a:p>
        </p:txBody>
      </p:sp>
    </p:spTree>
    <p:extLst>
      <p:ext uri="{BB962C8B-B14F-4D97-AF65-F5344CB8AC3E}">
        <p14:creationId xmlns:p14="http://schemas.microsoft.com/office/powerpoint/2010/main" val="2752492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solidFill>
            <a:srgbClr val="D94587"/>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a:t>
            </a:r>
            <a:r>
              <a:rPr lang="en-US" sz="1400" dirty="0" err="1">
                <a:solidFill>
                  <a:srgbClr val="002060"/>
                </a:solidFill>
                <a:latin typeface="Berlin Sans FB Demi" panose="020E0802020502020306" pitchFamily="34" charset="0"/>
              </a:rPr>
              <a:t>Basrah</a:t>
            </a:r>
            <a:r>
              <a:rPr lang="en-US" sz="1400" dirty="0">
                <a:solidFill>
                  <a:srgbClr val="002060"/>
                </a:solidFill>
                <a:latin typeface="Berlin Sans FB Demi" panose="020E0802020502020306" pitchFamily="34" charset="0"/>
              </a:rPr>
              <a:t>                Al-</a:t>
            </a:r>
            <a:r>
              <a:rPr lang="en-US" sz="1400" dirty="0" err="1">
                <a:solidFill>
                  <a:srgbClr val="002060"/>
                </a:solidFill>
                <a:latin typeface="Berlin Sans FB Demi" panose="020E0802020502020306" pitchFamily="34" charset="0"/>
              </a:rPr>
              <a:t>zahraa</a:t>
            </a:r>
            <a:r>
              <a:rPr lang="en-US" sz="1400" dirty="0">
                <a:solidFill>
                  <a:srgbClr val="002060"/>
                </a:solidFill>
                <a:latin typeface="Berlin Sans FB Demi" panose="020E0802020502020306" pitchFamily="34" charset="0"/>
              </a:rPr>
              <a:t> medical college</a:t>
            </a:r>
          </a:p>
        </p:txBody>
      </p:sp>
      <p:sp>
        <p:nvSpPr>
          <p:cNvPr id="10" name="TextBox 9"/>
          <p:cNvSpPr txBox="1"/>
          <p:nvPr/>
        </p:nvSpPr>
        <p:spPr>
          <a:xfrm>
            <a:off x="0" y="1074760"/>
            <a:ext cx="9144000" cy="5709255"/>
          </a:xfrm>
          <a:prstGeom prst="rect">
            <a:avLst/>
          </a:prstGeom>
          <a:noFill/>
        </p:spPr>
        <p:txBody>
          <a:bodyPr wrap="square" rtlCol="0">
            <a:spAutoFit/>
          </a:bodyPr>
          <a:lstStyle/>
          <a:p>
            <a:pPr algn="ctr"/>
            <a:r>
              <a:rPr lang="en-US" sz="2800" b="1" dirty="0">
                <a:solidFill>
                  <a:srgbClr val="000000"/>
                </a:solidFill>
                <a:latin typeface="Times New Roman" panose="02020603050405020304" pitchFamily="18" charset="0"/>
                <a:ea typeface="Times New Roman" panose="02020603050405020304" pitchFamily="18" charset="0"/>
              </a:rPr>
              <a:t>REPRODUVTIVE SYSTEM MODULE</a:t>
            </a:r>
          </a:p>
          <a:p>
            <a:r>
              <a:rPr lang="fr-FR" sz="2000" b="1" dirty="0">
                <a:latin typeface="Times New Roman" panose="02020603050405020304" pitchFamily="18" charset="0"/>
                <a:cs typeface="Times New Roman" panose="02020603050405020304" pitchFamily="18" charset="0"/>
              </a:rPr>
              <a:t>SESSION :</a:t>
            </a:r>
            <a:r>
              <a:rPr lang="fr-FR" sz="2000" b="1" dirty="0" smtClean="0">
                <a:latin typeface="Times New Roman" panose="02020603050405020304" pitchFamily="18" charset="0"/>
                <a:cs typeface="Times New Roman" panose="02020603050405020304" pitchFamily="18" charset="0"/>
              </a:rPr>
              <a:t>2</a:t>
            </a:r>
            <a:r>
              <a:rPr lang="en-US" sz="2000" dirty="0" smtClean="0">
                <a:solidFill>
                  <a:srgbClr val="000000"/>
                </a:solidFill>
                <a:latin typeface="Times New Roman" panose="02020603050405020304" pitchFamily="18" charset="0"/>
              </a:rPr>
              <a:t>, Small group</a:t>
            </a:r>
            <a:endParaRPr lang="fr-FR" sz="2000" b="1" dirty="0">
              <a:latin typeface="Times New Roman" panose="02020603050405020304" pitchFamily="18" charset="0"/>
              <a:cs typeface="Times New Roman" panose="02020603050405020304" pitchFamily="18" charset="0"/>
            </a:endParaRPr>
          </a:p>
          <a:p>
            <a:r>
              <a:rPr lang="fr-FR" sz="2000" b="1" dirty="0">
                <a:latin typeface="Times New Roman" panose="02020603050405020304" pitchFamily="18" charset="0"/>
                <a:cs typeface="Times New Roman" panose="02020603050405020304" pitchFamily="18" charset="0"/>
              </a:rPr>
              <a:t>DURATION:</a:t>
            </a:r>
            <a:r>
              <a:rPr lang="fr-FR" sz="2000" dirty="0">
                <a:latin typeface="Times New Roman" panose="02020603050405020304" pitchFamily="18" charset="0"/>
                <a:cs typeface="Times New Roman" panose="02020603050405020304" pitchFamily="18" charset="0"/>
              </a:rPr>
              <a:t> </a:t>
            </a:r>
            <a:r>
              <a:rPr lang="fr-FR" sz="2000" b="1" dirty="0" smtClean="0">
                <a:latin typeface="Times New Roman" panose="02020603050405020304" pitchFamily="18" charset="0"/>
                <a:cs typeface="Times New Roman" panose="02020603050405020304" pitchFamily="18" charset="0"/>
              </a:rPr>
              <a:t>2hr</a:t>
            </a:r>
            <a:endParaRPr lang="ar-IQ" dirty="0">
              <a:latin typeface="Times New Roman" panose="02020603050405020304" pitchFamily="18" charset="0"/>
              <a:cs typeface="Times New Roman" panose="02020603050405020304" pitchFamily="18" charset="0"/>
            </a:endParaRPr>
          </a:p>
          <a:p>
            <a:pPr algn="ctr"/>
            <a:r>
              <a:rPr lang="en-GB" sz="3600" b="1" dirty="0">
                <a:latin typeface="Times New Roman" panose="02020603050405020304" pitchFamily="18" charset="0"/>
                <a:cs typeface="Times New Roman" panose="02020603050405020304" pitchFamily="18" charset="0"/>
              </a:rPr>
              <a:t>Hormonal Control of </a:t>
            </a:r>
            <a:r>
              <a:rPr lang="en-GB" sz="3600" b="1" dirty="0" smtClean="0">
                <a:latin typeface="Times New Roman" panose="02020603050405020304" pitchFamily="18" charset="0"/>
                <a:cs typeface="Times New Roman" panose="02020603050405020304" pitchFamily="18" charset="0"/>
              </a:rPr>
              <a:t>Reproduction</a:t>
            </a:r>
          </a:p>
          <a:p>
            <a:pPr algn="ctr"/>
            <a:endParaRPr lang="en-GB" sz="3600" b="1" dirty="0">
              <a:solidFill>
                <a:prstClr val="black"/>
              </a:solidFill>
              <a:latin typeface="Times New Roman" panose="02020603050405020304" pitchFamily="18" charset="0"/>
              <a:cs typeface="Times New Roman" panose="02020603050405020304" pitchFamily="18" charset="0"/>
            </a:endParaRPr>
          </a:p>
          <a:p>
            <a:r>
              <a:rPr lang="en-US" sz="2000" b="1" dirty="0" smtClean="0">
                <a:solidFill>
                  <a:prstClr val="black"/>
                </a:solidFill>
                <a:latin typeface="Times New Roman" panose="02020603050405020304" pitchFamily="18" charset="0"/>
                <a:cs typeface="Times New Roman" panose="02020603050405020304" pitchFamily="18" charset="0"/>
              </a:rPr>
              <a:t>Module staff:</a:t>
            </a:r>
          </a:p>
          <a:p>
            <a:pPr>
              <a:lnSpc>
                <a:spcPts val="2300"/>
              </a:lnSpc>
              <a:defRPr/>
            </a:pPr>
            <a:r>
              <a:rPr lang="en-US" sz="2000" dirty="0" err="1" smtClean="0">
                <a:solidFill>
                  <a:srgbClr val="FF0000"/>
                </a:solidFill>
                <a:latin typeface="Times New Roman" panose="02020603050405020304" pitchFamily="18" charset="0"/>
                <a:cs typeface="Times New Roman" panose="02020603050405020304" pitchFamily="18" charset="0"/>
              </a:rPr>
              <a:t>Dr</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Hadeel S. Al Ali</a:t>
            </a:r>
          </a:p>
          <a:p>
            <a:pPr>
              <a:lnSpc>
                <a:spcPts val="2300"/>
              </a:lnSpc>
              <a:defRPr/>
            </a:pPr>
            <a:r>
              <a:rPr lang="en-US" sz="2000" dirty="0" err="1" smtClean="0">
                <a:solidFill>
                  <a:prstClr val="black"/>
                </a:solidFill>
                <a:latin typeface="Times New Roman" panose="02020603050405020304" pitchFamily="18" charset="0"/>
                <a:cs typeface="Times New Roman" panose="02020603050405020304" pitchFamily="18" charset="0"/>
              </a:rPr>
              <a:t>Dr</a:t>
            </a:r>
            <a:r>
              <a:rPr lang="en-US" sz="2000" dirty="0" smtClean="0">
                <a:solidFill>
                  <a:prstClr val="black"/>
                </a:solidFill>
                <a:latin typeface="Times New Roman" panose="02020603050405020304" pitchFamily="18" charset="0"/>
                <a:cs typeface="Times New Roman" panose="02020603050405020304" pitchFamily="18" charset="0"/>
              </a:rPr>
              <a:t> </a:t>
            </a:r>
            <a:r>
              <a:rPr lang="en-US" sz="2000" dirty="0">
                <a:solidFill>
                  <a:prstClr val="black"/>
                </a:solidFill>
                <a:latin typeface="Times New Roman" panose="02020603050405020304" pitchFamily="18" charset="0"/>
                <a:cs typeface="Times New Roman" panose="02020603050405020304" pitchFamily="18" charset="0"/>
              </a:rPr>
              <a:t>Raya Muslim Alhassan (module leader)</a:t>
            </a:r>
            <a:endParaRPr lang="en-US" sz="2000" b="1" dirty="0">
              <a:solidFill>
                <a:prstClr val="black"/>
              </a:solidFill>
              <a:latin typeface="Times New Roman" panose="02020603050405020304" pitchFamily="18" charset="0"/>
              <a:cs typeface="Times New Roman" panose="02020603050405020304" pitchFamily="18" charset="0"/>
            </a:endParaRPr>
          </a:p>
          <a:p>
            <a:pPr lvl="0">
              <a:lnSpc>
                <a:spcPts val="2300"/>
              </a:lnSpc>
              <a:defRPr/>
            </a:pPr>
            <a:r>
              <a:rPr lang="en-US" sz="2000" dirty="0" err="1" smtClean="0">
                <a:latin typeface="Times New Roman" panose="02020603050405020304" pitchFamily="18" charset="0"/>
                <a:cs typeface="Times New Roman" panose="02020603050405020304" pitchFamily="18" charset="0"/>
              </a:rPr>
              <a:t>Dr</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Nada Hashim </a:t>
            </a:r>
            <a:r>
              <a:rPr lang="en-US" sz="2000" dirty="0" err="1">
                <a:latin typeface="Times New Roman" panose="02020603050405020304" pitchFamily="18" charset="0"/>
                <a:cs typeface="Times New Roman" panose="02020603050405020304" pitchFamily="18" charset="0"/>
              </a:rPr>
              <a:t>Aljassim</a:t>
            </a:r>
            <a:endParaRPr lang="en-US" sz="2000" dirty="0">
              <a:solidFill>
                <a:prstClr val="black"/>
              </a:solidFill>
              <a:latin typeface="Times New Roman" panose="02020603050405020304" pitchFamily="18" charset="0"/>
              <a:cs typeface="Times New Roman" panose="02020603050405020304" pitchFamily="18" charset="0"/>
            </a:endParaRPr>
          </a:p>
          <a:p>
            <a:pPr lvl="0">
              <a:lnSpc>
                <a:spcPts val="2300"/>
              </a:lnSpc>
              <a:defRPr/>
            </a:pPr>
            <a:r>
              <a:rPr lang="en-US" sz="2000" dirty="0">
                <a:solidFill>
                  <a:prstClr val="black"/>
                </a:solidFill>
                <a:latin typeface="Times New Roman" panose="02020603050405020304" pitchFamily="18" charset="0"/>
                <a:cs typeface="Times New Roman" panose="02020603050405020304" pitchFamily="18" charset="0"/>
              </a:rPr>
              <a:t>Dr Nawal Mustafa </a:t>
            </a:r>
            <a:r>
              <a:rPr lang="en-US" sz="2000" dirty="0" err="1">
                <a:solidFill>
                  <a:prstClr val="black"/>
                </a:solidFill>
                <a:latin typeface="Times New Roman" panose="02020603050405020304" pitchFamily="18" charset="0"/>
                <a:cs typeface="Times New Roman" panose="02020603050405020304" pitchFamily="18" charset="0"/>
              </a:rPr>
              <a:t>Abdulah</a:t>
            </a:r>
            <a:r>
              <a:rPr lang="en-US" sz="2000" dirty="0">
                <a:solidFill>
                  <a:prstClr val="black"/>
                </a:solidFill>
                <a:latin typeface="Times New Roman" panose="02020603050405020304" pitchFamily="18" charset="0"/>
                <a:cs typeface="Times New Roman" panose="02020603050405020304" pitchFamily="18" charset="0"/>
              </a:rPr>
              <a:t> </a:t>
            </a:r>
          </a:p>
          <a:p>
            <a:pPr lvl="0">
              <a:lnSpc>
                <a:spcPts val="2300"/>
              </a:lnSpc>
              <a:defRPr/>
            </a:pPr>
            <a:r>
              <a:rPr lang="en-US" sz="2000" dirty="0">
                <a:solidFill>
                  <a:prstClr val="black"/>
                </a:solidFill>
                <a:latin typeface="Times New Roman" panose="02020603050405020304" pitchFamily="18" charset="0"/>
                <a:cs typeface="Times New Roman" panose="02020603050405020304" pitchFamily="18" charset="0"/>
              </a:rPr>
              <a:t>Dr </a:t>
            </a:r>
            <a:r>
              <a:rPr lang="en-US" sz="2000" dirty="0" err="1">
                <a:solidFill>
                  <a:prstClr val="black"/>
                </a:solidFill>
                <a:latin typeface="Times New Roman" panose="02020603050405020304" pitchFamily="18" charset="0"/>
                <a:cs typeface="Times New Roman" panose="02020603050405020304" pitchFamily="18" charset="0"/>
              </a:rPr>
              <a:t>Nehaya</a:t>
            </a:r>
            <a:r>
              <a:rPr lang="en-US" sz="2000" dirty="0">
                <a:solidFill>
                  <a:prstClr val="black"/>
                </a:solidFill>
                <a:latin typeface="Times New Roman" panose="02020603050405020304" pitchFamily="18" charset="0"/>
                <a:cs typeface="Times New Roman" panose="02020603050405020304" pitchFamily="18" charset="0"/>
              </a:rPr>
              <a:t> </a:t>
            </a:r>
            <a:r>
              <a:rPr lang="en-US" sz="2000" dirty="0" err="1">
                <a:solidFill>
                  <a:prstClr val="black"/>
                </a:solidFill>
                <a:latin typeface="Times New Roman" panose="02020603050405020304" pitchFamily="18" charset="0"/>
                <a:cs typeface="Times New Roman" panose="02020603050405020304" pitchFamily="18" charset="0"/>
              </a:rPr>
              <a:t>Mnahi</a:t>
            </a:r>
            <a:r>
              <a:rPr lang="en-US" sz="2000" dirty="0">
                <a:solidFill>
                  <a:prstClr val="black"/>
                </a:solidFill>
                <a:latin typeface="Times New Roman" panose="02020603050405020304" pitchFamily="18" charset="0"/>
                <a:cs typeface="Times New Roman" panose="02020603050405020304" pitchFamily="18" charset="0"/>
              </a:rPr>
              <a:t> </a:t>
            </a:r>
            <a:r>
              <a:rPr lang="en-US" sz="2000" dirty="0" smtClean="0">
                <a:solidFill>
                  <a:prstClr val="black"/>
                </a:solidFill>
                <a:latin typeface="Times New Roman" panose="02020603050405020304" pitchFamily="18" charset="0"/>
                <a:cs typeface="Times New Roman" panose="02020603050405020304" pitchFamily="18" charset="0"/>
              </a:rPr>
              <a:t>Al-</a:t>
            </a:r>
            <a:r>
              <a:rPr lang="en-US" sz="2000" dirty="0" err="1" smtClean="0">
                <a:solidFill>
                  <a:prstClr val="black"/>
                </a:solidFill>
                <a:latin typeface="Times New Roman" panose="02020603050405020304" pitchFamily="18" charset="0"/>
                <a:cs typeface="Times New Roman" panose="02020603050405020304" pitchFamily="18" charset="0"/>
              </a:rPr>
              <a:t>Aubody</a:t>
            </a:r>
            <a:endParaRPr lang="en-US" sz="2000" dirty="0">
              <a:solidFill>
                <a:prstClr val="black"/>
              </a:solidFill>
              <a:latin typeface="Times New Roman" panose="02020603050405020304" pitchFamily="18" charset="0"/>
              <a:cs typeface="Times New Roman" panose="02020603050405020304" pitchFamily="18" charset="0"/>
            </a:endParaRPr>
          </a:p>
          <a:p>
            <a:pPr lvl="0">
              <a:lnSpc>
                <a:spcPts val="2300"/>
              </a:lnSpc>
              <a:defRPr/>
            </a:pPr>
            <a:r>
              <a:rPr lang="en-US" sz="2000" dirty="0" err="1" smtClean="0">
                <a:solidFill>
                  <a:prstClr val="black"/>
                </a:solidFill>
                <a:latin typeface="Times New Roman" panose="02020603050405020304" pitchFamily="18" charset="0"/>
                <a:cs typeface="Times New Roman" panose="02020603050405020304" pitchFamily="18" charset="0"/>
              </a:rPr>
              <a:t>Dr</a:t>
            </a:r>
            <a:r>
              <a:rPr lang="en-US" sz="2000" dirty="0" smtClean="0">
                <a:solidFill>
                  <a:prstClr val="black"/>
                </a:solidFill>
                <a:latin typeface="Times New Roman" panose="02020603050405020304" pitchFamily="18" charset="0"/>
                <a:cs typeface="Times New Roman" panose="02020603050405020304" pitchFamily="18" charset="0"/>
              </a:rPr>
              <a:t> </a:t>
            </a:r>
            <a:r>
              <a:rPr lang="en-US" sz="2000" dirty="0" err="1" smtClean="0">
                <a:solidFill>
                  <a:prstClr val="black"/>
                </a:solidFill>
                <a:latin typeface="Times New Roman" panose="02020603050405020304" pitchFamily="18" charset="0"/>
                <a:cs typeface="Times New Roman" panose="02020603050405020304" pitchFamily="18" charset="0"/>
              </a:rPr>
              <a:t>Nesreen</a:t>
            </a:r>
            <a:r>
              <a:rPr lang="en-US" sz="2000" dirty="0" smtClean="0">
                <a:solidFill>
                  <a:prstClr val="black"/>
                </a:solidFill>
                <a:latin typeface="Times New Roman" panose="02020603050405020304" pitchFamily="18" charset="0"/>
                <a:cs typeface="Times New Roman" panose="02020603050405020304" pitchFamily="18" charset="0"/>
              </a:rPr>
              <a:t> </a:t>
            </a:r>
            <a:r>
              <a:rPr lang="en-US" sz="2000" dirty="0" err="1">
                <a:solidFill>
                  <a:prstClr val="black"/>
                </a:solidFill>
                <a:latin typeface="Times New Roman" panose="02020603050405020304" pitchFamily="18" charset="0"/>
                <a:cs typeface="Times New Roman" panose="02020603050405020304" pitchFamily="18" charset="0"/>
              </a:rPr>
              <a:t>Muhsin</a:t>
            </a:r>
            <a:r>
              <a:rPr lang="en-US" sz="2000" dirty="0">
                <a:solidFill>
                  <a:prstClr val="black"/>
                </a:solidFill>
                <a:latin typeface="Times New Roman" panose="02020603050405020304" pitchFamily="18" charset="0"/>
                <a:cs typeface="Times New Roman" panose="02020603050405020304" pitchFamily="18" charset="0"/>
              </a:rPr>
              <a:t> Jar </a:t>
            </a:r>
            <a:r>
              <a:rPr lang="en-US" sz="2000" dirty="0" err="1">
                <a:solidFill>
                  <a:prstClr val="black"/>
                </a:solidFill>
                <a:latin typeface="Times New Roman" panose="02020603050405020304" pitchFamily="18" charset="0"/>
                <a:cs typeface="Times New Roman" panose="02020603050405020304" pitchFamily="18" charset="0"/>
              </a:rPr>
              <a:t>alla</a:t>
            </a:r>
            <a:endParaRPr lang="en-US" sz="2000" dirty="0">
              <a:solidFill>
                <a:prstClr val="black"/>
              </a:solidFill>
              <a:latin typeface="Times New Roman" panose="02020603050405020304" pitchFamily="18" charset="0"/>
              <a:cs typeface="Times New Roman" panose="02020603050405020304" pitchFamily="18" charset="0"/>
            </a:endParaRPr>
          </a:p>
          <a:p>
            <a:pPr lvl="0">
              <a:defRP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
        <p:nvSpPr>
          <p:cNvPr id="11" name="Rectangle 10"/>
          <p:cNvSpPr/>
          <p:nvPr/>
        </p:nvSpPr>
        <p:spPr>
          <a:xfrm>
            <a:off x="0" y="5712584"/>
            <a:ext cx="9144000" cy="1122618"/>
          </a:xfrm>
          <a:prstGeom prst="rect">
            <a:avLst/>
          </a:prstGeom>
          <a:solidFill>
            <a:srgbClr val="D94587"/>
          </a:soli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4"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120" y="5711242"/>
            <a:ext cx="810951" cy="669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descr="C:\Users\majid\Pictures\images2QFON8I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489" y="6365320"/>
            <a:ext cx="968215" cy="4702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19191" y="6436458"/>
            <a:ext cx="6393227" cy="307777"/>
          </a:xfrm>
          <a:prstGeom prst="rect">
            <a:avLst/>
          </a:prstGeom>
          <a:noFill/>
        </p:spPr>
        <p:txBody>
          <a:bodyPr wrap="square" rtlCol="0">
            <a:spAutoFit/>
          </a:bodyPr>
          <a:lstStyle/>
          <a:p>
            <a:r>
              <a:rPr lang="en-GB" sz="1400" dirty="0">
                <a:solidFill>
                  <a:prstClr val="black"/>
                </a:solidFill>
                <a:latin typeface="Times New Roman" panose="02020603050405020304" pitchFamily="18" charset="0"/>
                <a:cs typeface="Times New Roman" panose="02020603050405020304" pitchFamily="18" charset="0"/>
              </a:rPr>
              <a:t>For more discussion, questions or cases need help  please post to the session group</a:t>
            </a:r>
            <a:endParaRPr lang="ar-IQ" sz="14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13594" y="5682604"/>
            <a:ext cx="1030406" cy="1138239"/>
          </a:xfrm>
          <a:prstGeom prst="rect">
            <a:avLst/>
          </a:prstGeom>
        </p:spPr>
      </p:pic>
      <p:pic>
        <p:nvPicPr>
          <p:cNvPr id="4" name="Picture 3"/>
          <p:cNvPicPr>
            <a:picLocks noChangeAspect="1"/>
          </p:cNvPicPr>
          <p:nvPr/>
        </p:nvPicPr>
        <p:blipFill rotWithShape="1">
          <a:blip r:embed="rId5"/>
          <a:srcRect l="-881" t="12327" r="881" b="13098"/>
          <a:stretch/>
        </p:blipFill>
        <p:spPr>
          <a:xfrm>
            <a:off x="4124448" y="-514"/>
            <a:ext cx="895103" cy="945139"/>
          </a:xfrm>
          <a:prstGeom prst="rect">
            <a:avLst/>
          </a:prstGeom>
        </p:spPr>
      </p:pic>
      <p:sp>
        <p:nvSpPr>
          <p:cNvPr id="17" name="Rectangle 16">
            <a:extLst>
              <a:ext uri="{FF2B5EF4-FFF2-40B4-BE49-F238E27FC236}">
                <a16:creationId xmlns:a16="http://schemas.microsoft.com/office/drawing/2014/main" id="{885A2179-2AB4-4108-81EA-A13841579DF1}"/>
              </a:ext>
            </a:extLst>
          </p:cNvPr>
          <p:cNvSpPr/>
          <p:nvPr/>
        </p:nvSpPr>
        <p:spPr>
          <a:xfrm>
            <a:off x="1045488" y="5695003"/>
            <a:ext cx="7109159" cy="584775"/>
          </a:xfrm>
          <a:prstGeom prst="rect">
            <a:avLst/>
          </a:prstGeom>
        </p:spPr>
        <p:txBody>
          <a:bodyPr wrap="square">
            <a:spAutoFit/>
          </a:bodyPr>
          <a:lstStyle/>
          <a:p>
            <a:pPr algn="l" rtl="0"/>
            <a:r>
              <a:rPr lang="en-GB" sz="1600" b="1" dirty="0">
                <a:solidFill>
                  <a:srgbClr val="000000"/>
                </a:solidFill>
                <a:latin typeface="Times New Roman" panose="02020603050405020304" pitchFamily="18" charset="0"/>
                <a:cs typeface="Times New Roman" panose="02020603050405020304" pitchFamily="18" charset="0"/>
              </a:rPr>
              <a:t>Guyton, A.C., Human Physiology and Mechanisms of Disease, 13th Edition, W.B. Saunders, 2016, </a:t>
            </a:r>
            <a:r>
              <a:rPr lang="en-GB" sz="1600" b="1" dirty="0">
                <a:latin typeface="Times New Roman" panose="02020603050405020304" pitchFamily="18" charset="0"/>
                <a:cs typeface="Times New Roman" panose="02020603050405020304" pitchFamily="18" charset="0"/>
              </a:rPr>
              <a:t>ISBN: 978-1-4557-7005-2.</a:t>
            </a:r>
            <a:r>
              <a:rPr lang="en-GB" sz="1600" b="1" dirty="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67309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1569660"/>
          </a:xfrm>
          <a:prstGeom prst="rect">
            <a:avLst/>
          </a:prstGeom>
        </p:spPr>
        <p:txBody>
          <a:bodyPr wrap="square">
            <a:spAutoFit/>
          </a:bodyPr>
          <a:lstStyle/>
          <a:p>
            <a:pPr algn="just"/>
            <a:r>
              <a:rPr lang="en-GB" sz="3200" b="1" dirty="0" smtClean="0">
                <a:solidFill>
                  <a:srgbClr val="000000"/>
                </a:solidFill>
                <a:latin typeface="Times New Roman" panose="02020603050405020304" pitchFamily="18" charset="0"/>
                <a:cs typeface="Times New Roman" panose="02020603050405020304" pitchFamily="18" charset="0"/>
              </a:rPr>
              <a:t>2.9 </a:t>
            </a:r>
            <a:r>
              <a:rPr lang="en-GB" sz="3200" b="1" dirty="0">
                <a:solidFill>
                  <a:srgbClr val="000000"/>
                </a:solidFill>
                <a:latin typeface="Times New Roman" panose="02020603050405020304" pitchFamily="18" charset="0"/>
                <a:cs typeface="Times New Roman" panose="02020603050405020304" pitchFamily="18" charset="0"/>
              </a:rPr>
              <a:t>What would be the effects on gonadotrophin secretion of a constant moderate dose of a progesterone like drug?</a:t>
            </a:r>
            <a:endParaRPr lang="en-GB" sz="3200"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540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1569660"/>
          </a:xfrm>
          <a:prstGeom prst="rect">
            <a:avLst/>
          </a:prstGeom>
        </p:spPr>
        <p:txBody>
          <a:bodyPr wrap="square">
            <a:spAutoFit/>
          </a:bodyPr>
          <a:lstStyle/>
          <a:p>
            <a:pPr algn="just"/>
            <a:r>
              <a:rPr lang="en-GB" sz="3200" b="1" dirty="0">
                <a:solidFill>
                  <a:srgbClr val="000000"/>
                </a:solidFill>
                <a:latin typeface="Times New Roman" panose="02020603050405020304" pitchFamily="18" charset="0"/>
                <a:cs typeface="Times New Roman" panose="02020603050405020304" pitchFamily="18" charset="0"/>
              </a:rPr>
              <a:t>2.10 How might these effects be different if the dose is much lower? In this case which parts of the reproductive system might still be affected?</a:t>
            </a:r>
            <a:endParaRPr lang="en-GB" sz="3200"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7547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2062103"/>
          </a:xfrm>
          <a:prstGeom prst="rect">
            <a:avLst/>
          </a:prstGeom>
        </p:spPr>
        <p:txBody>
          <a:bodyPr wrap="square">
            <a:spAutoFit/>
          </a:bodyPr>
          <a:lstStyle/>
          <a:p>
            <a:pPr algn="just"/>
            <a:r>
              <a:rPr lang="en-GB" sz="3200" b="1" dirty="0">
                <a:solidFill>
                  <a:srgbClr val="000000"/>
                </a:solidFill>
                <a:latin typeface="Times New Roman" panose="02020603050405020304" pitchFamily="18" charset="0"/>
                <a:cs typeface="Times New Roman" panose="02020603050405020304" pitchFamily="18" charset="0"/>
              </a:rPr>
              <a:t>2.11 If the anterior pituitary gland is transplanted to another site in the body the secretion of LH, FSH, TSH, GH and ACTH falls to negligible levels. Why?</a:t>
            </a:r>
            <a:endParaRPr lang="en-GB" sz="3200"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2921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1077218"/>
          </a:xfrm>
          <a:prstGeom prst="rect">
            <a:avLst/>
          </a:prstGeom>
        </p:spPr>
        <p:txBody>
          <a:bodyPr wrap="square">
            <a:spAutoFit/>
          </a:bodyPr>
          <a:lstStyle/>
          <a:p>
            <a:pPr algn="just"/>
            <a:r>
              <a:rPr lang="en-GB" sz="3200" b="1" dirty="0">
                <a:solidFill>
                  <a:srgbClr val="000000"/>
                </a:solidFill>
                <a:latin typeface="Times New Roman" panose="02020603050405020304" pitchFamily="18" charset="0"/>
                <a:cs typeface="Times New Roman" panose="02020603050405020304" pitchFamily="18" charset="0"/>
              </a:rPr>
              <a:t>2.12 The transplanted anterior pituitary, however, </a:t>
            </a:r>
            <a:r>
              <a:rPr lang="en-GB" sz="3200" b="1" dirty="0" err="1">
                <a:solidFill>
                  <a:srgbClr val="000000"/>
                </a:solidFill>
                <a:latin typeface="Times New Roman" panose="02020603050405020304" pitchFamily="18" charset="0"/>
                <a:cs typeface="Times New Roman" panose="02020603050405020304" pitchFamily="18" charset="0"/>
              </a:rPr>
              <a:t>hypersecretes</a:t>
            </a:r>
            <a:r>
              <a:rPr lang="en-GB" sz="3200" b="1" dirty="0">
                <a:solidFill>
                  <a:srgbClr val="000000"/>
                </a:solidFill>
                <a:latin typeface="Times New Roman" panose="02020603050405020304" pitchFamily="18" charset="0"/>
                <a:cs typeface="Times New Roman" panose="02020603050405020304" pitchFamily="18" charset="0"/>
              </a:rPr>
              <a:t> prolactin. Why</a:t>
            </a:r>
            <a:r>
              <a:rPr lang="en-GB" sz="3200" b="1" dirty="0" smtClean="0">
                <a:solidFill>
                  <a:srgbClr val="000000"/>
                </a:solidFill>
                <a:latin typeface="Times New Roman" panose="02020603050405020304" pitchFamily="18" charset="0"/>
                <a:cs typeface="Times New Roman" panose="02020603050405020304" pitchFamily="18" charset="0"/>
              </a:rPr>
              <a:t>?</a:t>
            </a:r>
            <a:endParaRPr lang="en-GB" sz="32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9750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4031873"/>
          </a:xfrm>
          <a:prstGeom prst="rect">
            <a:avLst/>
          </a:prstGeom>
        </p:spPr>
        <p:txBody>
          <a:bodyPr wrap="square">
            <a:spAutoFit/>
          </a:bodyPr>
          <a:lstStyle/>
          <a:p>
            <a:pPr algn="just"/>
            <a:r>
              <a:rPr lang="en-GB" sz="3200" b="1" dirty="0" smtClean="0">
                <a:solidFill>
                  <a:srgbClr val="000000"/>
                </a:solidFill>
                <a:latin typeface="Times New Roman" panose="02020603050405020304" pitchFamily="18" charset="0"/>
                <a:cs typeface="Times New Roman" panose="02020603050405020304" pitchFamily="18" charset="0"/>
              </a:rPr>
              <a:t>2.13 </a:t>
            </a:r>
            <a:r>
              <a:rPr lang="en-GB" sz="3200" b="1" dirty="0">
                <a:solidFill>
                  <a:srgbClr val="000000"/>
                </a:solidFill>
                <a:latin typeface="Times New Roman" panose="02020603050405020304" pitchFamily="18" charset="0"/>
                <a:cs typeface="Times New Roman" panose="02020603050405020304" pitchFamily="18" charset="0"/>
              </a:rPr>
              <a:t>The major hypothalamic hormone inhibiting prolactin secretion is dopamine (</a:t>
            </a:r>
            <a:r>
              <a:rPr lang="en-GB" sz="3200" b="1" dirty="0" err="1">
                <a:solidFill>
                  <a:srgbClr val="000000"/>
                </a:solidFill>
                <a:latin typeface="Times New Roman" panose="02020603050405020304" pitchFamily="18" charset="0"/>
                <a:cs typeface="Times New Roman" panose="02020603050405020304" pitchFamily="18" charset="0"/>
              </a:rPr>
              <a:t>prolactininhibitory</a:t>
            </a:r>
            <a:r>
              <a:rPr lang="en-GB" sz="3200" b="1" dirty="0">
                <a:solidFill>
                  <a:srgbClr val="000000"/>
                </a:solidFill>
                <a:latin typeface="Times New Roman" panose="02020603050405020304" pitchFamily="18" charset="0"/>
                <a:cs typeface="Times New Roman" panose="02020603050405020304" pitchFamily="18" charset="0"/>
              </a:rPr>
              <a:t> hormone). The actions of dopamine are mimicked by the drug </a:t>
            </a:r>
            <a:r>
              <a:rPr lang="en-GB" sz="3200" b="1" dirty="0" err="1">
                <a:solidFill>
                  <a:srgbClr val="000000"/>
                </a:solidFill>
                <a:latin typeface="Times New Roman" panose="02020603050405020304" pitchFamily="18" charset="0"/>
                <a:cs typeface="Times New Roman" panose="02020603050405020304" pitchFamily="18" charset="0"/>
              </a:rPr>
              <a:t>bromocriptineand</a:t>
            </a:r>
            <a:r>
              <a:rPr lang="en-GB" sz="3200" b="1" dirty="0">
                <a:solidFill>
                  <a:srgbClr val="000000"/>
                </a:solidFill>
                <a:latin typeface="Times New Roman" panose="02020603050405020304" pitchFamily="18" charset="0"/>
                <a:cs typeface="Times New Roman" panose="02020603050405020304" pitchFamily="18" charset="0"/>
              </a:rPr>
              <a:t> antagonised by drugs like haloperidol, metoclopramide and </a:t>
            </a:r>
            <a:r>
              <a:rPr lang="en-GB" sz="3200" b="1" dirty="0" err="1">
                <a:solidFill>
                  <a:srgbClr val="000000"/>
                </a:solidFill>
                <a:latin typeface="Times New Roman" panose="02020603050405020304" pitchFamily="18" charset="0"/>
                <a:cs typeface="Times New Roman" panose="02020603050405020304" pitchFamily="18" charset="0"/>
              </a:rPr>
              <a:t>domperidone</a:t>
            </a:r>
            <a:r>
              <a:rPr lang="en-GB" sz="3200" b="1" dirty="0">
                <a:solidFill>
                  <a:srgbClr val="000000"/>
                </a:solidFill>
                <a:latin typeface="Times New Roman" panose="02020603050405020304" pitchFamily="18" charset="0"/>
                <a:cs typeface="Times New Roman" panose="02020603050405020304" pitchFamily="18" charset="0"/>
              </a:rPr>
              <a:t>. What will happen to prolactin levels if a woman is given </a:t>
            </a:r>
            <a:r>
              <a:rPr lang="en-GB" sz="3200" b="1" dirty="0" err="1">
                <a:solidFill>
                  <a:srgbClr val="000000"/>
                </a:solidFill>
                <a:latin typeface="Times New Roman" panose="02020603050405020304" pitchFamily="18" charset="0"/>
                <a:cs typeface="Times New Roman" panose="02020603050405020304" pitchFamily="18" charset="0"/>
              </a:rPr>
              <a:t>bromocriptine</a:t>
            </a:r>
            <a:r>
              <a:rPr lang="en-GB" sz="3200" b="1" dirty="0">
                <a:solidFill>
                  <a:srgbClr val="000000"/>
                </a:solidFill>
                <a:latin typeface="Times New Roman" panose="02020603050405020304" pitchFamily="18" charset="0"/>
                <a:cs typeface="Times New Roman" panose="02020603050405020304" pitchFamily="18" charset="0"/>
              </a:rPr>
              <a:t>?</a:t>
            </a:r>
            <a:endParaRPr lang="en-GB" sz="3200"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3901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2554545"/>
          </a:xfrm>
          <a:prstGeom prst="rect">
            <a:avLst/>
          </a:prstGeom>
        </p:spPr>
        <p:txBody>
          <a:bodyPr wrap="square">
            <a:spAutoFit/>
          </a:bodyPr>
          <a:lstStyle/>
          <a:p>
            <a:pPr algn="just"/>
            <a:r>
              <a:rPr lang="en-GB" sz="3200" b="1" dirty="0" smtClean="0">
                <a:solidFill>
                  <a:srgbClr val="000000"/>
                </a:solidFill>
                <a:latin typeface="Times New Roman" panose="02020603050405020304" pitchFamily="18" charset="0"/>
                <a:cs typeface="Times New Roman" panose="02020603050405020304" pitchFamily="18" charset="0"/>
              </a:rPr>
              <a:t>2.14. Prolactin </a:t>
            </a:r>
            <a:r>
              <a:rPr lang="en-GB" sz="3200" b="1" dirty="0">
                <a:solidFill>
                  <a:srgbClr val="000000"/>
                </a:solidFill>
                <a:latin typeface="Times New Roman" panose="02020603050405020304" pitchFamily="18" charset="0"/>
                <a:cs typeface="Times New Roman" panose="02020603050405020304" pitchFamily="18" charset="0"/>
              </a:rPr>
              <a:t>and, particularly, hyperprolactinaemia, suppresses fertility by disturbing the pulsatile release of </a:t>
            </a:r>
            <a:r>
              <a:rPr lang="en-GB" sz="3200" b="1" dirty="0" err="1">
                <a:solidFill>
                  <a:srgbClr val="000000"/>
                </a:solidFill>
                <a:latin typeface="Times New Roman" panose="02020603050405020304" pitchFamily="18" charset="0"/>
                <a:cs typeface="Times New Roman" panose="02020603050405020304" pitchFamily="18" charset="0"/>
              </a:rPr>
              <a:t>GnRH</a:t>
            </a:r>
            <a:r>
              <a:rPr lang="en-GB" sz="3200" b="1" dirty="0">
                <a:solidFill>
                  <a:srgbClr val="000000"/>
                </a:solidFill>
                <a:latin typeface="Times New Roman" panose="02020603050405020304" pitchFamily="18" charset="0"/>
                <a:cs typeface="Times New Roman" panose="02020603050405020304" pitchFamily="18" charset="0"/>
              </a:rPr>
              <a:t>. What do you think might happen to the fertility of a woman given metoclopramide</a:t>
            </a:r>
            <a:r>
              <a:rPr lang="en-GB" sz="3200" b="1" dirty="0" smtClean="0">
                <a:solidFill>
                  <a:srgbClr val="000000"/>
                </a:solidFill>
                <a:latin typeface="Times New Roman" panose="02020603050405020304" pitchFamily="18" charset="0"/>
                <a:cs typeface="Times New Roman" panose="02020603050405020304" pitchFamily="18" charset="0"/>
              </a:rPr>
              <a:t>?</a:t>
            </a:r>
            <a:endParaRPr lang="en-GB" sz="32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4587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2554545"/>
          </a:xfrm>
          <a:prstGeom prst="rect">
            <a:avLst/>
          </a:prstGeom>
        </p:spPr>
        <p:txBody>
          <a:bodyPr wrap="square">
            <a:spAutoFit/>
          </a:bodyPr>
          <a:lstStyle/>
          <a:p>
            <a:pPr algn="just"/>
            <a:r>
              <a:rPr lang="en-GB" sz="3200" b="1" dirty="0" smtClean="0">
                <a:solidFill>
                  <a:srgbClr val="000000"/>
                </a:solidFill>
                <a:latin typeface="Times New Roman" panose="02020603050405020304" pitchFamily="18" charset="0"/>
                <a:cs typeface="Times New Roman" panose="02020603050405020304" pitchFamily="18" charset="0"/>
              </a:rPr>
              <a:t>2.15 </a:t>
            </a:r>
            <a:r>
              <a:rPr lang="en-GB" sz="3200" b="1" dirty="0">
                <a:solidFill>
                  <a:srgbClr val="000000"/>
                </a:solidFill>
                <a:latin typeface="Times New Roman" panose="02020603050405020304" pitchFamily="18" charset="0"/>
                <a:cs typeface="Times New Roman" panose="02020603050405020304" pitchFamily="18" charset="0"/>
              </a:rPr>
              <a:t>In some women, impaired fertility is associated with a loss of the normal daytime fall in prolactin levels. Which of the drugs mentioned above would you choose to lower prolactin levels and restore fertility?</a:t>
            </a:r>
            <a:endParaRPr lang="en-GB" sz="3200"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7466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sp>
        <p:nvSpPr>
          <p:cNvPr id="6" name="TextBox 5">
            <a:extLst>
              <a:ext uri="{FF2B5EF4-FFF2-40B4-BE49-F238E27FC236}">
                <a16:creationId xmlns:a16="http://schemas.microsoft.com/office/drawing/2014/main" id="{0EF14AD9-62A5-405E-8E12-77FE066BAF0C}"/>
              </a:ext>
            </a:extLst>
          </p:cNvPr>
          <p:cNvSpPr txBox="1"/>
          <p:nvPr/>
        </p:nvSpPr>
        <p:spPr>
          <a:xfrm>
            <a:off x="152400" y="1676400"/>
            <a:ext cx="8904364" cy="315471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19900" b="1" dirty="0">
                <a:ln w="22225">
                  <a:solidFill>
                    <a:schemeClr val="accent2"/>
                  </a:solidFill>
                  <a:prstDash val="solid"/>
                </a:ln>
                <a:latin typeface="Edwardian Script ITC" panose="030303020407070D0804" pitchFamily="66" charset="0"/>
                <a:cs typeface="Times New Roman" panose="02020603050405020304" pitchFamily="18" charset="0"/>
              </a:rPr>
              <a:t>Thank you </a:t>
            </a:r>
            <a:endParaRPr lang="en-GB" sz="19900" b="1" dirty="0">
              <a:ln w="22225">
                <a:solidFill>
                  <a:schemeClr val="accent2"/>
                </a:solidFill>
                <a:prstDash val="solid"/>
              </a:ln>
              <a:latin typeface="Edwardian Script ITC" panose="030303020407070D0804" pitchFamily="66" charset="0"/>
              <a:cs typeface="Times New Roman" panose="02020603050405020304" pitchFamily="18" charset="0"/>
            </a:endParaRPr>
          </a:p>
        </p:txBody>
      </p:sp>
      <p:pic>
        <p:nvPicPr>
          <p:cNvPr id="4" name="Picture 3">
            <a:extLst>
              <a:ext uri="{FF2B5EF4-FFF2-40B4-BE49-F238E27FC236}">
                <a16:creationId xmlns:a16="http://schemas.microsoft.com/office/drawing/2014/main" id="{4674D15F-5D97-4B3D-A9A3-4CF830778B81}"/>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Tree>
    <p:extLst>
      <p:ext uri="{BB962C8B-B14F-4D97-AF65-F5344CB8AC3E}">
        <p14:creationId xmlns:p14="http://schemas.microsoft.com/office/powerpoint/2010/main" val="3922745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50125" y="528201"/>
            <a:ext cx="8895633" cy="3539430"/>
          </a:xfrm>
          <a:prstGeom prst="rect">
            <a:avLst/>
          </a:prstGeom>
        </p:spPr>
        <p:txBody>
          <a:bodyPr wrap="square">
            <a:spAutoFit/>
          </a:bodyPr>
          <a:lstStyle/>
          <a:p>
            <a:pPr algn="just"/>
            <a:endParaRPr lang="en-GB" sz="3200" b="1" dirty="0">
              <a:solidFill>
                <a:srgbClr val="000000"/>
              </a:solidFill>
              <a:latin typeface="Times New Roman" panose="02020603050405020304" pitchFamily="18" charset="0"/>
              <a:cs typeface="Times New Roman" panose="02020603050405020304" pitchFamily="18" charset="0"/>
            </a:endParaRPr>
          </a:p>
          <a:p>
            <a:pPr algn="just"/>
            <a:r>
              <a:rPr lang="en-GB" sz="3200" b="1" dirty="0">
                <a:solidFill>
                  <a:srgbClr val="000000"/>
                </a:solidFill>
                <a:latin typeface="Times New Roman" panose="02020603050405020304" pitchFamily="18" charset="0"/>
                <a:cs typeface="Times New Roman" panose="02020603050405020304" pitchFamily="18" charset="0"/>
              </a:rPr>
              <a:t>2.1 Complete these flow charts showing hormonal feedback control mechanisms. </a:t>
            </a:r>
          </a:p>
          <a:p>
            <a:pPr algn="just"/>
            <a:r>
              <a:rPr lang="en-GB" sz="3200" b="1" dirty="0">
                <a:solidFill>
                  <a:srgbClr val="000000"/>
                </a:solidFill>
                <a:latin typeface="Times New Roman" panose="02020603050405020304" pitchFamily="18" charset="0"/>
                <a:cs typeface="Times New Roman" panose="02020603050405020304" pitchFamily="18" charset="0"/>
              </a:rPr>
              <a:t>Add the names of the hormones released and the feedback control mechanisms to the anterior pituitary and hypothalamus. </a:t>
            </a:r>
          </a:p>
          <a:p>
            <a:pPr algn="just"/>
            <a:r>
              <a:rPr lang="en-GB" sz="3200" b="1" dirty="0">
                <a:solidFill>
                  <a:srgbClr val="000000"/>
                </a:solidFill>
                <a:latin typeface="Times New Roman" panose="02020603050405020304" pitchFamily="18" charset="0"/>
                <a:cs typeface="Times New Roman" panose="02020603050405020304" pitchFamily="18" charset="0"/>
              </a:rPr>
              <a:t>In the male: </a:t>
            </a:r>
            <a:endParaRPr lang="en-GB"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1102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3539430"/>
          </a:xfrm>
          <a:prstGeom prst="rect">
            <a:avLst/>
          </a:prstGeom>
        </p:spPr>
        <p:txBody>
          <a:bodyPr wrap="square">
            <a:spAutoFit/>
          </a:bodyPr>
          <a:lstStyle/>
          <a:p>
            <a:pPr algn="just"/>
            <a:endParaRPr lang="en-GB" sz="3200" b="1" dirty="0">
              <a:solidFill>
                <a:srgbClr val="000000"/>
              </a:solidFill>
              <a:latin typeface="Times New Roman" panose="02020603050405020304" pitchFamily="18" charset="0"/>
              <a:cs typeface="Times New Roman" panose="02020603050405020304" pitchFamily="18" charset="0"/>
            </a:endParaRPr>
          </a:p>
          <a:p>
            <a:pPr algn="just"/>
            <a:r>
              <a:rPr lang="en-GB" sz="3200" b="1" dirty="0">
                <a:solidFill>
                  <a:srgbClr val="000000"/>
                </a:solidFill>
                <a:latin typeface="Times New Roman" panose="02020603050405020304" pitchFamily="18" charset="0"/>
                <a:cs typeface="Times New Roman" panose="02020603050405020304" pitchFamily="18" charset="0"/>
              </a:rPr>
              <a:t>2.2 In the female the picture is complex as hormone levels, function and control vary according to the phase of the menstrual cycle. Complete this flow chart as for early and middle follicular phase; i.e., before ovulation has occurred.</a:t>
            </a:r>
            <a:endParaRPr lang="en-GB"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8601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2062103"/>
          </a:xfrm>
          <a:prstGeom prst="rect">
            <a:avLst/>
          </a:prstGeom>
        </p:spPr>
        <p:txBody>
          <a:bodyPr wrap="square">
            <a:spAutoFit/>
          </a:bodyPr>
          <a:lstStyle/>
          <a:p>
            <a:pPr algn="just"/>
            <a:endParaRPr lang="en-GB" sz="3200" b="1" dirty="0">
              <a:solidFill>
                <a:srgbClr val="000000"/>
              </a:solidFill>
              <a:latin typeface="Times New Roman" panose="02020603050405020304" pitchFamily="18" charset="0"/>
              <a:cs typeface="Times New Roman" panose="02020603050405020304" pitchFamily="18" charset="0"/>
            </a:endParaRPr>
          </a:p>
          <a:p>
            <a:pPr algn="just"/>
            <a:r>
              <a:rPr lang="en-GB" sz="3200" b="1" dirty="0">
                <a:solidFill>
                  <a:srgbClr val="000000"/>
                </a:solidFill>
                <a:latin typeface="Times New Roman" panose="02020603050405020304" pitchFamily="18" charset="0"/>
                <a:cs typeface="Times New Roman" panose="02020603050405020304" pitchFamily="18" charset="0"/>
              </a:rPr>
              <a:t>2.3 Complete this flow chart, again for the female, but now as is occurring at ovulation showing positive feedback.</a:t>
            </a:r>
            <a:endParaRPr lang="en-GB"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6449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2062103"/>
          </a:xfrm>
          <a:prstGeom prst="rect">
            <a:avLst/>
          </a:prstGeom>
        </p:spPr>
        <p:txBody>
          <a:bodyPr wrap="square">
            <a:spAutoFit/>
          </a:bodyPr>
          <a:lstStyle/>
          <a:p>
            <a:pPr algn="just"/>
            <a:endParaRPr lang="en-GB" sz="3200" b="1" dirty="0">
              <a:solidFill>
                <a:srgbClr val="000000"/>
              </a:solidFill>
              <a:latin typeface="Times New Roman" panose="02020603050405020304" pitchFamily="18" charset="0"/>
              <a:cs typeface="Times New Roman" panose="02020603050405020304" pitchFamily="18" charset="0"/>
            </a:endParaRPr>
          </a:p>
          <a:p>
            <a:pPr algn="just"/>
            <a:r>
              <a:rPr lang="en-GB" sz="3200" b="1" dirty="0">
                <a:solidFill>
                  <a:srgbClr val="000000"/>
                </a:solidFill>
                <a:latin typeface="Times New Roman" panose="02020603050405020304" pitchFamily="18" charset="0"/>
                <a:cs typeface="Times New Roman" panose="02020603050405020304" pitchFamily="18" charset="0"/>
              </a:rPr>
              <a:t>2.4 Hence, discriminate between the roles of oestrogen in the early follicular phase and its role at ovulation.</a:t>
            </a:r>
            <a:endParaRPr lang="en-GB"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709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4031873"/>
          </a:xfrm>
          <a:prstGeom prst="rect">
            <a:avLst/>
          </a:prstGeom>
        </p:spPr>
        <p:txBody>
          <a:bodyPr wrap="square">
            <a:spAutoFit/>
          </a:bodyPr>
          <a:lstStyle/>
          <a:p>
            <a:pPr algn="just"/>
            <a:endParaRPr lang="en-GB" sz="3200" b="1" dirty="0">
              <a:solidFill>
                <a:srgbClr val="000000"/>
              </a:solidFill>
              <a:latin typeface="Times New Roman" panose="02020603050405020304" pitchFamily="18" charset="0"/>
              <a:cs typeface="Times New Roman" panose="02020603050405020304" pitchFamily="18" charset="0"/>
            </a:endParaRPr>
          </a:p>
          <a:p>
            <a:pPr algn="just"/>
            <a:r>
              <a:rPr lang="en-GB" sz="3200" b="1" dirty="0">
                <a:solidFill>
                  <a:srgbClr val="000000"/>
                </a:solidFill>
                <a:latin typeface="Times New Roman" panose="02020603050405020304" pitchFamily="18" charset="0"/>
                <a:cs typeface="Times New Roman" panose="02020603050405020304" pitchFamily="18" charset="0"/>
              </a:rPr>
              <a:t>2.5 At the menopause the ovary secretes dramatically less oestrogen. What will happen initially to:</a:t>
            </a:r>
          </a:p>
          <a:p>
            <a:pPr marL="457200" indent="-457200" algn="just">
              <a:buFont typeface="Arial" panose="020B0604020202020204" pitchFamily="34" charset="0"/>
              <a:buChar char="•"/>
            </a:pPr>
            <a:r>
              <a:rPr lang="en-GB" sz="3200" b="1" dirty="0" smtClean="0">
                <a:solidFill>
                  <a:srgbClr val="000000"/>
                </a:solidFill>
                <a:latin typeface="Times New Roman" panose="02020603050405020304" pitchFamily="18" charset="0"/>
                <a:cs typeface="Times New Roman" panose="02020603050405020304" pitchFamily="18" charset="0"/>
              </a:rPr>
              <a:t>Plasma </a:t>
            </a:r>
            <a:r>
              <a:rPr lang="en-GB" sz="3200" b="1" dirty="0">
                <a:solidFill>
                  <a:srgbClr val="000000"/>
                </a:solidFill>
                <a:latin typeface="Times New Roman" panose="02020603050405020304" pitchFamily="18" charset="0"/>
                <a:cs typeface="Times New Roman" panose="02020603050405020304" pitchFamily="18" charset="0"/>
              </a:rPr>
              <a:t>levels of </a:t>
            </a:r>
            <a:r>
              <a:rPr lang="en-GB" sz="3200" b="1" dirty="0" smtClean="0">
                <a:solidFill>
                  <a:srgbClr val="000000"/>
                </a:solidFill>
                <a:latin typeface="Times New Roman" panose="02020603050405020304" pitchFamily="18" charset="0"/>
                <a:cs typeface="Times New Roman" panose="02020603050405020304" pitchFamily="18" charset="0"/>
              </a:rPr>
              <a:t>FSH</a:t>
            </a:r>
          </a:p>
          <a:p>
            <a:pPr marL="457200" indent="-457200" algn="just">
              <a:buFont typeface="Arial" panose="020B0604020202020204" pitchFamily="34" charset="0"/>
              <a:buChar char="•"/>
            </a:pPr>
            <a:r>
              <a:rPr lang="en-GB" sz="3200" b="1" dirty="0" smtClean="0">
                <a:solidFill>
                  <a:srgbClr val="000000"/>
                </a:solidFill>
                <a:latin typeface="Times New Roman" panose="02020603050405020304" pitchFamily="18" charset="0"/>
                <a:cs typeface="Times New Roman" panose="02020603050405020304" pitchFamily="18" charset="0"/>
              </a:rPr>
              <a:t>Plasma </a:t>
            </a:r>
            <a:r>
              <a:rPr lang="en-GB" sz="3200" b="1" dirty="0">
                <a:solidFill>
                  <a:srgbClr val="000000"/>
                </a:solidFill>
                <a:latin typeface="Times New Roman" panose="02020603050405020304" pitchFamily="18" charset="0"/>
                <a:cs typeface="Times New Roman" panose="02020603050405020304" pitchFamily="18" charset="0"/>
              </a:rPr>
              <a:t>levels of </a:t>
            </a:r>
            <a:r>
              <a:rPr lang="en-GB" sz="3200" b="1" dirty="0" smtClean="0">
                <a:solidFill>
                  <a:srgbClr val="000000"/>
                </a:solidFill>
                <a:latin typeface="Times New Roman" panose="02020603050405020304" pitchFamily="18" charset="0"/>
                <a:cs typeface="Times New Roman" panose="02020603050405020304" pitchFamily="18" charset="0"/>
              </a:rPr>
              <a:t>LH</a:t>
            </a:r>
          </a:p>
          <a:p>
            <a:pPr marL="457200" indent="-457200" algn="just">
              <a:buFont typeface="Arial" panose="020B0604020202020204" pitchFamily="34" charset="0"/>
              <a:buChar char="•"/>
            </a:pPr>
            <a:r>
              <a:rPr lang="en-GB" sz="3200" b="1" dirty="0" smtClean="0">
                <a:solidFill>
                  <a:srgbClr val="000000"/>
                </a:solidFill>
                <a:latin typeface="Times New Roman" panose="02020603050405020304" pitchFamily="18" charset="0"/>
                <a:cs typeface="Times New Roman" panose="02020603050405020304" pitchFamily="18" charset="0"/>
              </a:rPr>
              <a:t>The </a:t>
            </a:r>
            <a:r>
              <a:rPr lang="en-GB" sz="3200" b="1" dirty="0">
                <a:solidFill>
                  <a:srgbClr val="000000"/>
                </a:solidFill>
                <a:latin typeface="Times New Roman" panose="02020603050405020304" pitchFamily="18" charset="0"/>
                <a:cs typeface="Times New Roman" panose="02020603050405020304" pitchFamily="18" charset="0"/>
              </a:rPr>
              <a:t>secretion of </a:t>
            </a:r>
            <a:r>
              <a:rPr lang="en-GB" sz="3200" b="1" dirty="0" err="1">
                <a:solidFill>
                  <a:srgbClr val="000000"/>
                </a:solidFill>
                <a:latin typeface="Times New Roman" panose="02020603050405020304" pitchFamily="18" charset="0"/>
                <a:cs typeface="Times New Roman" panose="02020603050405020304" pitchFamily="18" charset="0"/>
              </a:rPr>
              <a:t>GnRH</a:t>
            </a:r>
            <a:r>
              <a:rPr lang="en-GB" sz="3200" b="1" dirty="0">
                <a:solidFill>
                  <a:srgbClr val="000000"/>
                </a:solidFill>
                <a:latin typeface="Times New Roman" panose="02020603050405020304" pitchFamily="18" charset="0"/>
                <a:cs typeface="Times New Roman" panose="02020603050405020304" pitchFamily="18" charset="0"/>
              </a:rPr>
              <a:t> from the hypothalamus?</a:t>
            </a:r>
            <a:endParaRPr lang="en-GB"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4890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1569660"/>
          </a:xfrm>
          <a:prstGeom prst="rect">
            <a:avLst/>
          </a:prstGeom>
        </p:spPr>
        <p:txBody>
          <a:bodyPr wrap="square">
            <a:spAutoFit/>
          </a:bodyPr>
          <a:lstStyle/>
          <a:p>
            <a:pPr algn="just"/>
            <a:endParaRPr lang="en-GB" sz="3200" b="1" dirty="0">
              <a:solidFill>
                <a:srgbClr val="000000"/>
              </a:solidFill>
              <a:latin typeface="Times New Roman" panose="02020603050405020304" pitchFamily="18" charset="0"/>
              <a:cs typeface="Times New Roman" panose="02020603050405020304" pitchFamily="18" charset="0"/>
            </a:endParaRPr>
          </a:p>
          <a:p>
            <a:pPr algn="just"/>
            <a:r>
              <a:rPr lang="en-GB" sz="3200" b="1" dirty="0">
                <a:solidFill>
                  <a:srgbClr val="000000"/>
                </a:solidFill>
                <a:latin typeface="Times New Roman" panose="02020603050405020304" pitchFamily="18" charset="0"/>
                <a:cs typeface="Times New Roman" panose="02020603050405020304" pitchFamily="18" charset="0"/>
              </a:rPr>
              <a:t>2.6 Why are the changes in LH and FSH secretion at the menopause different</a:t>
            </a:r>
            <a:r>
              <a:rPr lang="en-GB" sz="3200" b="1" dirty="0" smtClean="0">
                <a:solidFill>
                  <a:srgbClr val="000000"/>
                </a:solidFill>
                <a:latin typeface="Times New Roman" panose="02020603050405020304" pitchFamily="18" charset="0"/>
                <a:cs typeface="Times New Roman" panose="02020603050405020304" pitchFamily="18" charset="0"/>
              </a:rPr>
              <a:t>?</a:t>
            </a:r>
            <a:endParaRPr lang="en-GB" sz="32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111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109183" y="528201"/>
            <a:ext cx="8963872" cy="4524315"/>
          </a:xfrm>
          <a:prstGeom prst="rect">
            <a:avLst/>
          </a:prstGeom>
        </p:spPr>
        <p:txBody>
          <a:bodyPr wrap="square">
            <a:spAutoFit/>
          </a:bodyPr>
          <a:lstStyle/>
          <a:p>
            <a:pPr algn="just"/>
            <a:endParaRPr lang="en-GB" sz="3200" b="1" dirty="0">
              <a:solidFill>
                <a:srgbClr val="000000"/>
              </a:solidFill>
              <a:latin typeface="Times New Roman" panose="02020603050405020304" pitchFamily="18" charset="0"/>
              <a:cs typeface="Times New Roman" panose="02020603050405020304" pitchFamily="18" charset="0"/>
            </a:endParaRPr>
          </a:p>
          <a:p>
            <a:pPr algn="just"/>
            <a:r>
              <a:rPr lang="en-GB" sz="3200" b="1" dirty="0">
                <a:solidFill>
                  <a:srgbClr val="000000"/>
                </a:solidFill>
                <a:latin typeface="Times New Roman" panose="02020603050405020304" pitchFamily="18" charset="0"/>
                <a:cs typeface="Times New Roman" panose="02020603050405020304" pitchFamily="18" charset="0"/>
              </a:rPr>
              <a:t>2.7 In pregnancy, once the placenta has developed it begins to secrete oestrogen and progesterone. The secretion is independent of LH and FSH. What will happen to:</a:t>
            </a:r>
          </a:p>
          <a:p>
            <a:pPr marL="457200" indent="-457200" algn="just">
              <a:buFont typeface="Arial" panose="020B0604020202020204" pitchFamily="34" charset="0"/>
              <a:buChar char="•"/>
            </a:pPr>
            <a:r>
              <a:rPr lang="en-GB" sz="3200" b="1" dirty="0" smtClean="0">
                <a:solidFill>
                  <a:srgbClr val="000000"/>
                </a:solidFill>
                <a:latin typeface="Times New Roman" panose="02020603050405020304" pitchFamily="18" charset="0"/>
                <a:cs typeface="Times New Roman" panose="02020603050405020304" pitchFamily="18" charset="0"/>
              </a:rPr>
              <a:t>Plasma </a:t>
            </a:r>
            <a:r>
              <a:rPr lang="en-GB" sz="3200" b="1" dirty="0">
                <a:solidFill>
                  <a:srgbClr val="000000"/>
                </a:solidFill>
                <a:latin typeface="Times New Roman" panose="02020603050405020304" pitchFamily="18" charset="0"/>
                <a:cs typeface="Times New Roman" panose="02020603050405020304" pitchFamily="18" charset="0"/>
              </a:rPr>
              <a:t>levels of </a:t>
            </a:r>
            <a:r>
              <a:rPr lang="en-GB" sz="3200" b="1" dirty="0" smtClean="0">
                <a:solidFill>
                  <a:srgbClr val="000000"/>
                </a:solidFill>
                <a:latin typeface="Times New Roman" panose="02020603050405020304" pitchFamily="18" charset="0"/>
                <a:cs typeface="Times New Roman" panose="02020603050405020304" pitchFamily="18" charset="0"/>
              </a:rPr>
              <a:t>FSH</a:t>
            </a:r>
          </a:p>
          <a:p>
            <a:pPr marL="457200" indent="-457200" algn="just">
              <a:buFont typeface="Arial" panose="020B0604020202020204" pitchFamily="34" charset="0"/>
              <a:buChar char="•"/>
            </a:pPr>
            <a:r>
              <a:rPr lang="en-GB" sz="3200" b="1" dirty="0" smtClean="0">
                <a:solidFill>
                  <a:srgbClr val="000000"/>
                </a:solidFill>
                <a:latin typeface="Times New Roman" panose="02020603050405020304" pitchFamily="18" charset="0"/>
                <a:cs typeface="Times New Roman" panose="02020603050405020304" pitchFamily="18" charset="0"/>
              </a:rPr>
              <a:t>Plasma </a:t>
            </a:r>
            <a:r>
              <a:rPr lang="en-GB" sz="3200" b="1" dirty="0">
                <a:solidFill>
                  <a:srgbClr val="000000"/>
                </a:solidFill>
                <a:latin typeface="Times New Roman" panose="02020603050405020304" pitchFamily="18" charset="0"/>
                <a:cs typeface="Times New Roman" panose="02020603050405020304" pitchFamily="18" charset="0"/>
              </a:rPr>
              <a:t>levels of </a:t>
            </a:r>
            <a:r>
              <a:rPr lang="en-GB" sz="3200" b="1" dirty="0" smtClean="0">
                <a:solidFill>
                  <a:srgbClr val="000000"/>
                </a:solidFill>
                <a:latin typeface="Times New Roman" panose="02020603050405020304" pitchFamily="18" charset="0"/>
                <a:cs typeface="Times New Roman" panose="02020603050405020304" pitchFamily="18" charset="0"/>
              </a:rPr>
              <a:t>LH</a:t>
            </a:r>
          </a:p>
          <a:p>
            <a:pPr marL="457200" indent="-457200" algn="just">
              <a:buFont typeface="Arial" panose="020B0604020202020204" pitchFamily="34" charset="0"/>
              <a:buChar char="•"/>
            </a:pPr>
            <a:r>
              <a:rPr lang="en-GB" sz="3200" b="1" dirty="0" smtClean="0">
                <a:solidFill>
                  <a:srgbClr val="000000"/>
                </a:solidFill>
                <a:latin typeface="Times New Roman" panose="02020603050405020304" pitchFamily="18" charset="0"/>
                <a:cs typeface="Times New Roman" panose="02020603050405020304" pitchFamily="18" charset="0"/>
              </a:rPr>
              <a:t>Hypothalamic </a:t>
            </a:r>
            <a:r>
              <a:rPr lang="en-GB" sz="3200" b="1" dirty="0">
                <a:solidFill>
                  <a:srgbClr val="000000"/>
                </a:solidFill>
                <a:latin typeface="Times New Roman" panose="02020603050405020304" pitchFamily="18" charset="0"/>
                <a:cs typeface="Times New Roman" panose="02020603050405020304" pitchFamily="18" charset="0"/>
              </a:rPr>
              <a:t>secretion of </a:t>
            </a:r>
            <a:r>
              <a:rPr lang="en-GB" sz="3200" b="1" dirty="0" err="1">
                <a:solidFill>
                  <a:srgbClr val="000000"/>
                </a:solidFill>
                <a:latin typeface="Times New Roman" panose="02020603050405020304" pitchFamily="18" charset="0"/>
                <a:cs typeface="Times New Roman" panose="02020603050405020304" pitchFamily="18" charset="0"/>
              </a:rPr>
              <a:t>GnRH</a:t>
            </a:r>
            <a:r>
              <a:rPr lang="en-GB" sz="3200" b="1" dirty="0">
                <a:solidFill>
                  <a:srgbClr val="000000"/>
                </a:solidFill>
                <a:latin typeface="Times New Roman" panose="02020603050405020304" pitchFamily="18" charset="0"/>
                <a:cs typeface="Times New Roman" panose="02020603050405020304" pitchFamily="18" charset="0"/>
              </a:rPr>
              <a:t> in a pregnant woman</a:t>
            </a:r>
            <a:r>
              <a:rPr lang="en-GB" sz="3200" b="1" dirty="0" smtClean="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28079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45" y="6024531"/>
            <a:ext cx="754509" cy="833469"/>
          </a:xfrm>
          <a:prstGeom prst="rect">
            <a:avLst/>
          </a:prstGeom>
        </p:spPr>
      </p:pic>
      <p:pic>
        <p:nvPicPr>
          <p:cNvPr id="6" name="Picture 5">
            <a:extLst>
              <a:ext uri="{FF2B5EF4-FFF2-40B4-BE49-F238E27FC236}">
                <a16:creationId xmlns:a16="http://schemas.microsoft.com/office/drawing/2014/main" id="{E05E37AD-F89B-4392-8C0D-8D46253F8732}"/>
              </a:ext>
            </a:extLst>
          </p:cNvPr>
          <p:cNvPicPr>
            <a:picLocks noChangeAspect="1"/>
          </p:cNvPicPr>
          <p:nvPr/>
        </p:nvPicPr>
        <p:blipFill rotWithShape="1">
          <a:blip r:embed="rId3"/>
          <a:srcRect l="-881" t="12327" r="881" b="13098"/>
          <a:stretch/>
        </p:blipFill>
        <p:spPr>
          <a:xfrm>
            <a:off x="5084" y="6020435"/>
            <a:ext cx="780572" cy="824206"/>
          </a:xfrm>
          <a:prstGeom prst="rect">
            <a:avLst/>
          </a:prstGeom>
        </p:spPr>
      </p:pic>
      <p:sp>
        <p:nvSpPr>
          <p:cNvPr id="8" name="Rectangle 7"/>
          <p:cNvSpPr/>
          <p:nvPr/>
        </p:nvSpPr>
        <p:spPr>
          <a:xfrm>
            <a:off x="95535" y="214303"/>
            <a:ext cx="8963872" cy="5693866"/>
          </a:xfrm>
          <a:prstGeom prst="rect">
            <a:avLst/>
          </a:prstGeom>
        </p:spPr>
        <p:txBody>
          <a:bodyPr wrap="square">
            <a:spAutoFit/>
          </a:bodyPr>
          <a:lstStyle/>
          <a:p>
            <a:pPr algn="just"/>
            <a:r>
              <a:rPr lang="en-GB" sz="2800" b="1" dirty="0" smtClean="0">
                <a:solidFill>
                  <a:srgbClr val="000000"/>
                </a:solidFill>
                <a:latin typeface="Times New Roman" panose="02020603050405020304" pitchFamily="18" charset="0"/>
                <a:cs typeface="Times New Roman" panose="02020603050405020304" pitchFamily="18" charset="0"/>
              </a:rPr>
              <a:t>2.8 </a:t>
            </a:r>
            <a:r>
              <a:rPr lang="en-GB" sz="2800" b="1" dirty="0">
                <a:solidFill>
                  <a:srgbClr val="000000"/>
                </a:solidFill>
                <a:latin typeface="Times New Roman" panose="02020603050405020304" pitchFamily="18" charset="0"/>
                <a:cs typeface="Times New Roman" panose="02020603050405020304" pitchFamily="18" charset="0"/>
              </a:rPr>
              <a:t>The drug clomiphene is an "anti-oestrogen" used in the treatment of infertility. Clomiphene exerts a weak oestrogenic effect, sufficient to achieve uptake and binding by to oestrogen receptors. It then reduces the concentration of oestrogen receptors inhibition of the process of receptor replenishment. Thus, the hypothalamic-pituitary axis blinded to the endogenous oestrogen level in the circulation. It is given for 5 days at the start of the menstrual cycle. What will be the effects on:</a:t>
            </a:r>
          </a:p>
          <a:p>
            <a:pPr marL="457200" indent="-457200" algn="just">
              <a:buFont typeface="Arial" panose="020B0604020202020204" pitchFamily="34" charset="0"/>
              <a:buChar char="•"/>
            </a:pPr>
            <a:r>
              <a:rPr lang="en-GB" sz="2800" b="1" dirty="0" err="1" smtClean="0">
                <a:solidFill>
                  <a:srgbClr val="000000"/>
                </a:solidFill>
                <a:latin typeface="Times New Roman" panose="02020603050405020304" pitchFamily="18" charset="0"/>
                <a:cs typeface="Times New Roman" panose="02020603050405020304" pitchFamily="18" charset="0"/>
              </a:rPr>
              <a:t>GnRH</a:t>
            </a:r>
            <a:r>
              <a:rPr lang="en-GB" sz="2800" b="1" dirty="0" smtClean="0">
                <a:solidFill>
                  <a:srgbClr val="000000"/>
                </a:solidFill>
                <a:latin typeface="Times New Roman" panose="02020603050405020304" pitchFamily="18" charset="0"/>
                <a:cs typeface="Times New Roman" panose="02020603050405020304" pitchFamily="18" charset="0"/>
              </a:rPr>
              <a:t> secretion</a:t>
            </a:r>
          </a:p>
          <a:p>
            <a:pPr marL="457200" indent="-457200" algn="just">
              <a:buFont typeface="Arial" panose="020B0604020202020204" pitchFamily="34" charset="0"/>
              <a:buChar char="•"/>
            </a:pPr>
            <a:r>
              <a:rPr lang="en-GB" sz="2800" b="1" dirty="0" smtClean="0">
                <a:solidFill>
                  <a:srgbClr val="000000"/>
                </a:solidFill>
                <a:latin typeface="Times New Roman" panose="02020603050405020304" pitchFamily="18" charset="0"/>
                <a:cs typeface="Times New Roman" panose="02020603050405020304" pitchFamily="18" charset="0"/>
              </a:rPr>
              <a:t>Plasma </a:t>
            </a:r>
            <a:r>
              <a:rPr lang="en-GB" sz="2800" b="1" dirty="0">
                <a:solidFill>
                  <a:srgbClr val="000000"/>
                </a:solidFill>
                <a:latin typeface="Times New Roman" panose="02020603050405020304" pitchFamily="18" charset="0"/>
                <a:cs typeface="Times New Roman" panose="02020603050405020304" pitchFamily="18" charset="0"/>
              </a:rPr>
              <a:t>levels of FSH and LH of treatment with clomiphene</a:t>
            </a:r>
            <a:r>
              <a:rPr lang="en-GB" sz="2800" b="1" dirty="0" smtClean="0">
                <a:solidFill>
                  <a:srgbClr val="000000"/>
                </a:solidFill>
                <a:latin typeface="Times New Roman" panose="02020603050405020304" pitchFamily="18" charset="0"/>
                <a:cs typeface="Times New Roman" panose="02020603050405020304" pitchFamily="18" charset="0"/>
              </a:rPr>
              <a:t>?</a:t>
            </a:r>
            <a:endParaRPr lang="en-GB" sz="2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17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10995</TotalTime>
  <Words>633</Words>
  <Application>Microsoft Office PowerPoint</Application>
  <PresentationFormat>On-screen Show (4:3)</PresentationFormat>
  <Paragraphs>53</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Berlin Sans FB Demi</vt:lpstr>
      <vt:lpstr>Calibri</vt:lpstr>
      <vt:lpstr>Calibri Light</vt:lpstr>
      <vt:lpstr>Edwardian Script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Hadeel Al Ali</cp:lastModifiedBy>
  <cp:revision>412</cp:revision>
  <dcterms:created xsi:type="dcterms:W3CDTF">2018-09-07T19:06:31Z</dcterms:created>
  <dcterms:modified xsi:type="dcterms:W3CDTF">2021-10-22T13:40:49Z</dcterms:modified>
</cp:coreProperties>
</file>